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58" r:id="rId2"/>
    <p:sldId id="318" r:id="rId3"/>
    <p:sldId id="326" r:id="rId4"/>
    <p:sldId id="343" r:id="rId5"/>
    <p:sldId id="345" r:id="rId6"/>
    <p:sldId id="347" r:id="rId7"/>
    <p:sldId id="349" r:id="rId8"/>
    <p:sldId id="323" r:id="rId9"/>
    <p:sldId id="354" r:id="rId10"/>
    <p:sldId id="355" r:id="rId11"/>
    <p:sldId id="304" r:id="rId12"/>
    <p:sldId id="367" r:id="rId13"/>
    <p:sldId id="353" r:id="rId14"/>
    <p:sldId id="328" r:id="rId15"/>
    <p:sldId id="358" r:id="rId16"/>
    <p:sldId id="359" r:id="rId17"/>
    <p:sldId id="360" r:id="rId18"/>
    <p:sldId id="368" r:id="rId19"/>
    <p:sldId id="3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6310" autoAdjust="0"/>
  </p:normalViewPr>
  <p:slideViewPr>
    <p:cSldViewPr>
      <p:cViewPr varScale="1">
        <p:scale>
          <a:sx n="52" d="100"/>
          <a:sy n="52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2262F-D39D-436D-8C81-A8C1068499CD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D9D64-722E-4040-A211-40A3FC2EF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 everyone in and get</a:t>
            </a:r>
            <a:r>
              <a:rPr lang="en-GB" baseline="0" dirty="0"/>
              <a:t> them to write their first name onto stick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9B4BC-44E0-4BC7-8AD9-F7AE482441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Roles and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9D64-722E-4040-A211-40A3FC2EF0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5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</a:t>
            </a:r>
            <a:r>
              <a:rPr lang="en-GB" baseline="0" dirty="0"/>
              <a:t> student to shout out some topics that they think relate to young people, e.g. Sexting. Discuss.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9D64-722E-4040-A211-40A3FC2EF0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</a:t>
            </a:r>
            <a:r>
              <a:rPr lang="en-GB" baseline="0" dirty="0"/>
              <a:t> student to shout out some topics that they think relate to young people, e.g. Block it, Report it etc.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9D64-722E-4040-A211-40A3FC2EF0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5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students to shout out 3</a:t>
            </a:r>
            <a:r>
              <a:rPr lang="en-GB" baseline="0" dirty="0"/>
              <a:t> random words = write on flipchart to explain the formula F$n0wCo1dh4tk8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9D64-722E-4040-A211-40A3FC2EF0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3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026BA-9294-47E7-ADBD-ED33BF077986}" type="datetimeFigureOut">
              <a:rPr lang="en-GB">
                <a:solidFill>
                  <a:prstClr val="black"/>
                </a:solidFill>
              </a:rPr>
              <a:pPr/>
              <a:t>02/06/2020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EDA962-701D-4E9F-BBF6-797772BE54B6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DA8A-57B4-4E95-B9D3-D49A013ADB32}" type="datetime1">
              <a:rPr lang="en-US"/>
              <a:pPr>
                <a:defRPr/>
              </a:pPr>
              <a:t>6/2/2020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3E4D-F378-483A-B094-F15F3BCC7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Social Web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"/>
          <a:stretch/>
        </p:blipFill>
        <p:spPr>
          <a:xfrm>
            <a:off x="-1554" y="-9526"/>
            <a:ext cx="9145554" cy="686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09" y="199584"/>
            <a:ext cx="1126191" cy="89333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8770" y="214636"/>
            <a:ext cx="566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prstClr val="white"/>
                </a:solidFill>
                <a:cs typeface="Arial" panose="020B0604020202020204" pitchFamily="34" charset="0"/>
              </a:rPr>
              <a:t>Thinkuknow Introduction Course – Children and Young People Online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06730" y="602414"/>
            <a:ext cx="1145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prstClr val="black"/>
                </a:solidFill>
                <a:cs typeface="Arial" panose="020B0604020202020204" pitchFamily="34" charset="0"/>
              </a:rPr>
              <a:t>Module Two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42013" y="1631221"/>
            <a:ext cx="7455722" cy="3586029"/>
            <a:chOff x="842013" y="1631221"/>
            <a:chExt cx="7455722" cy="3586029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13" y="1631221"/>
              <a:ext cx="7455722" cy="35860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 userDrawn="1"/>
          </p:nvSpPr>
          <p:spPr>
            <a:xfrm>
              <a:off x="2672399" y="4286250"/>
              <a:ext cx="37949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prstClr val="white"/>
                  </a:solidFill>
                </a:rPr>
                <a:t>The Social Web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tting tac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0304" y="1374743"/>
            <a:ext cx="4416594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600" dirty="0">
                <a:solidFill>
                  <a:srgbClr val="FA8C00"/>
                </a:solidFill>
              </a:rPr>
              <a:t>Spotting manipulative tactics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07" y="6035398"/>
            <a:ext cx="359873" cy="3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n chat goes wr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73" y="6035398"/>
            <a:ext cx="364107" cy="359873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3699933" y="2032001"/>
            <a:ext cx="4732868" cy="2670106"/>
          </a:xfrm>
          <a:prstGeom prst="roundRect">
            <a:avLst>
              <a:gd name="adj" fmla="val 91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0304" y="1374743"/>
            <a:ext cx="3600666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600" dirty="0">
                <a:solidFill>
                  <a:srgbClr val="FA8C00"/>
                </a:solidFill>
              </a:rPr>
              <a:t>When chat goes wrong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16" y="5849111"/>
            <a:ext cx="922968" cy="550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4" y="1867186"/>
            <a:ext cx="3293886" cy="455024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78263" y="2201865"/>
            <a:ext cx="4452937" cy="24209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58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ti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472440" y="2279528"/>
            <a:ext cx="6438817" cy="3111621"/>
          </a:xfrm>
          <a:prstGeom prst="roundRect">
            <a:avLst>
              <a:gd name="adj" fmla="val 91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0304" y="1374743"/>
            <a:ext cx="1872629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600" dirty="0">
                <a:solidFill>
                  <a:srgbClr val="ED4F1F"/>
                </a:solidFill>
              </a:rPr>
              <a:t>Motivations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7187" r="36504" b="14714"/>
          <a:stretch/>
        </p:blipFill>
        <p:spPr>
          <a:xfrm>
            <a:off x="7351067" y="1933082"/>
            <a:ext cx="1352550" cy="203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77" y="5750385"/>
            <a:ext cx="1085906" cy="6604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90550" y="2390775"/>
            <a:ext cx="6219825" cy="2876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96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tiva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70599" y="3034055"/>
            <a:ext cx="2510726" cy="842619"/>
          </a:xfrm>
          <a:prstGeom prst="roundRect">
            <a:avLst>
              <a:gd name="adj" fmla="val 17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>
              <a:defRPr/>
            </a:pPr>
            <a:r>
              <a:rPr lang="en-GB" dirty="0">
                <a:solidFill>
                  <a:srgbClr val="757575"/>
                </a:solidFill>
              </a:rPr>
              <a:t>As part of a trusting relationship.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0304" y="1374743"/>
            <a:ext cx="1872629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600" dirty="0">
                <a:solidFill>
                  <a:srgbClr val="ED4F1F"/>
                </a:solidFill>
              </a:rPr>
              <a:t>Motivations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304" y="2171393"/>
            <a:ext cx="597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rgbClr val="757575"/>
                </a:solidFill>
              </a:rPr>
              <a:t>A young person might send a nude or nearly nude image or film for a variety of reasons, including:</a:t>
            </a:r>
            <a:endParaRPr lang="en-GB" spc="-20" dirty="0">
              <a:solidFill>
                <a:srgbClr val="75757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4" t="21675" r="36042" b="4907"/>
          <a:stretch/>
        </p:blipFill>
        <p:spPr>
          <a:xfrm>
            <a:off x="6886575" y="2171393"/>
            <a:ext cx="1981200" cy="3324225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3099498" y="3034056"/>
            <a:ext cx="2863151" cy="1128369"/>
          </a:xfrm>
          <a:prstGeom prst="roundRect">
            <a:avLst>
              <a:gd name="adj" fmla="val 17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>
              <a:defRPr/>
            </a:pPr>
            <a:r>
              <a:rPr lang="en-GB" dirty="0">
                <a:solidFill>
                  <a:srgbClr val="757575"/>
                </a:solidFill>
              </a:rPr>
              <a:t>For affirmation, such as positive feedback they receive from recipients.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3099498" y="4310098"/>
            <a:ext cx="2863151" cy="1185520"/>
          </a:xfrm>
          <a:prstGeom prst="roundRect">
            <a:avLst>
              <a:gd name="adj" fmla="val 17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>
              <a:defRPr/>
            </a:pPr>
            <a:r>
              <a:rPr lang="en-GB" dirty="0">
                <a:solidFill>
                  <a:srgbClr val="757575"/>
                </a:solidFill>
              </a:rPr>
              <a:t>Because they have been pressured, manipulated or coerced into doing so.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455157" y="4034026"/>
            <a:ext cx="2510726" cy="652120"/>
          </a:xfrm>
          <a:prstGeom prst="roundRect">
            <a:avLst>
              <a:gd name="adj" fmla="val 17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>
              <a:defRPr/>
            </a:pPr>
            <a:r>
              <a:rPr lang="en-GB" dirty="0">
                <a:solidFill>
                  <a:srgbClr val="757575"/>
                </a:solidFill>
              </a:rPr>
              <a:t>For a joke.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470599" y="4843498"/>
            <a:ext cx="2510726" cy="652120"/>
          </a:xfrm>
          <a:prstGeom prst="roundRect">
            <a:avLst>
              <a:gd name="adj" fmla="val 17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>
              <a:defRPr/>
            </a:pPr>
            <a:r>
              <a:rPr lang="en-GB" dirty="0">
                <a:solidFill>
                  <a:srgbClr val="757575"/>
                </a:solidFill>
              </a:rPr>
              <a:t>To flirt.</a:t>
            </a:r>
          </a:p>
        </p:txBody>
      </p:sp>
    </p:spTree>
    <p:extLst>
      <p:ext uri="{BB962C8B-B14F-4D97-AF65-F5344CB8AC3E}">
        <p14:creationId xmlns:p14="http://schemas.microsoft.com/office/powerpoint/2010/main" val="29841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de selfies - the ris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0304" y="1374743"/>
            <a:ext cx="382188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2600" dirty="0">
                <a:solidFill>
                  <a:srgbClr val="ED4F1F"/>
                </a:solidFill>
              </a:rPr>
              <a:t>Nude selfies – the risks?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304" y="2171393"/>
            <a:ext cx="851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rgbClr val="757575"/>
                </a:solidFill>
              </a:rPr>
              <a:t>Potential risks of sending nude selfies:</a:t>
            </a:r>
            <a:endParaRPr lang="en-GB" spc="-20" dirty="0">
              <a:solidFill>
                <a:srgbClr val="757575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159755" y="2954868"/>
            <a:ext cx="1501200" cy="2624666"/>
            <a:chOff x="5159755" y="2954868"/>
            <a:chExt cx="1501200" cy="2624666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5159755" y="2954868"/>
              <a:ext cx="1501200" cy="2624666"/>
            </a:xfrm>
            <a:prstGeom prst="roundRect">
              <a:avLst>
                <a:gd name="adj" fmla="val 178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rtlCol="0" anchor="t"/>
            <a:lstStyle/>
            <a:p>
              <a:pPr>
                <a:defRPr/>
              </a:pPr>
              <a:r>
                <a:rPr lang="en-GB" sz="1200" b="1" dirty="0">
                  <a:solidFill>
                    <a:srgbClr val="757575"/>
                  </a:solidFill>
                </a:rPr>
                <a:t>Abuse risks </a:t>
              </a:r>
              <a:r>
                <a:rPr lang="en-GB" sz="1200" dirty="0">
                  <a:solidFill>
                    <a:srgbClr val="757575"/>
                  </a:solidFill>
                </a:rPr>
                <a:t>– sexual harassment, grooming.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087" y="4425950"/>
              <a:ext cx="698536" cy="78109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3596703" y="2954868"/>
            <a:ext cx="1501200" cy="2624666"/>
            <a:chOff x="3596703" y="2954868"/>
            <a:chExt cx="1501200" cy="2624666"/>
          </a:xfrm>
        </p:grpSpPr>
        <p:sp>
          <p:nvSpPr>
            <p:cNvPr id="25" name="Rounded Rectangle 24"/>
            <p:cNvSpPr/>
            <p:nvPr userDrawn="1"/>
          </p:nvSpPr>
          <p:spPr>
            <a:xfrm>
              <a:off x="3596703" y="2954868"/>
              <a:ext cx="1501200" cy="2624666"/>
            </a:xfrm>
            <a:prstGeom prst="roundRect">
              <a:avLst>
                <a:gd name="adj" fmla="val 178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rtlCol="0" anchor="t"/>
            <a:lstStyle/>
            <a:p>
              <a:pPr>
                <a:defRPr/>
              </a:pPr>
              <a:r>
                <a:rPr lang="en-GB" sz="1200" b="1" dirty="0">
                  <a:solidFill>
                    <a:srgbClr val="757575"/>
                  </a:solidFill>
                </a:rPr>
                <a:t>Career risks </a:t>
              </a:r>
              <a:r>
                <a:rPr lang="en-GB" sz="1200" dirty="0">
                  <a:solidFill>
                    <a:srgbClr val="757575"/>
                  </a:solidFill>
                </a:rPr>
                <a:t>– impact on reputation, loss of job offers.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231" y="4508504"/>
              <a:ext cx="825542" cy="61598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2033651" y="2954868"/>
            <a:ext cx="1501200" cy="2624666"/>
            <a:chOff x="2033651" y="2954868"/>
            <a:chExt cx="1501200" cy="2624666"/>
          </a:xfrm>
        </p:grpSpPr>
        <p:sp>
          <p:nvSpPr>
            <p:cNvPr id="24" name="Rounded Rectangle 23"/>
            <p:cNvSpPr/>
            <p:nvPr userDrawn="1"/>
          </p:nvSpPr>
          <p:spPr>
            <a:xfrm>
              <a:off x="2033651" y="2954868"/>
              <a:ext cx="1501200" cy="2624666"/>
            </a:xfrm>
            <a:prstGeom prst="roundRect">
              <a:avLst>
                <a:gd name="adj" fmla="val 178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rtlCol="0" anchor="t"/>
            <a:lstStyle/>
            <a:p>
              <a:pPr>
                <a:defRPr/>
              </a:pPr>
              <a:r>
                <a:rPr lang="en-GB" sz="1200" b="1" dirty="0">
                  <a:solidFill>
                    <a:srgbClr val="757575"/>
                  </a:solidFill>
                </a:rPr>
                <a:t>Educational risks </a:t>
              </a:r>
              <a:r>
                <a:rPr lang="en-GB" sz="1200" dirty="0">
                  <a:solidFill>
                    <a:srgbClr val="757575"/>
                  </a:solidFill>
                </a:rPr>
                <a:t>– exclusion from educational opportunities.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780" y="4533906"/>
              <a:ext cx="838243" cy="56517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6722807" y="2954868"/>
            <a:ext cx="1501200" cy="2624666"/>
            <a:chOff x="6722807" y="2954868"/>
            <a:chExt cx="1501200" cy="2624666"/>
          </a:xfrm>
        </p:grpSpPr>
        <p:sp>
          <p:nvSpPr>
            <p:cNvPr id="26" name="Rounded Rectangle 25"/>
            <p:cNvSpPr/>
            <p:nvPr userDrawn="1"/>
          </p:nvSpPr>
          <p:spPr>
            <a:xfrm>
              <a:off x="6722807" y="2954868"/>
              <a:ext cx="1501200" cy="2624666"/>
            </a:xfrm>
            <a:prstGeom prst="roundRect">
              <a:avLst>
                <a:gd name="adj" fmla="val 178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rtlCol="0" anchor="t"/>
            <a:lstStyle/>
            <a:p>
              <a:pPr>
                <a:defRPr/>
              </a:pPr>
              <a:r>
                <a:rPr lang="en-GB" sz="1200" b="1" dirty="0">
                  <a:solidFill>
                    <a:srgbClr val="757575"/>
                  </a:solidFill>
                </a:rPr>
                <a:t>Legal risks </a:t>
              </a:r>
              <a:r>
                <a:rPr lang="en-GB" sz="1200" dirty="0">
                  <a:solidFill>
                    <a:srgbClr val="757575"/>
                  </a:solidFill>
                </a:rPr>
                <a:t>– nude/semi-nude images of those under 18 do constitute indecent images.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788" y="4419600"/>
              <a:ext cx="711237" cy="79379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21" y="1757251"/>
            <a:ext cx="692186" cy="603281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470599" y="2954868"/>
            <a:ext cx="1501200" cy="2624666"/>
            <a:chOff x="470599" y="2954868"/>
            <a:chExt cx="1501200" cy="2624666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470599" y="2954868"/>
              <a:ext cx="1501200" cy="2624666"/>
            </a:xfrm>
            <a:prstGeom prst="roundRect">
              <a:avLst>
                <a:gd name="adj" fmla="val 178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rtlCol="0" anchor="t"/>
            <a:lstStyle/>
            <a:p>
              <a:pPr>
                <a:defRPr/>
              </a:pPr>
              <a:r>
                <a:rPr lang="en-GB" sz="1200" b="1" dirty="0">
                  <a:solidFill>
                    <a:srgbClr val="757575"/>
                  </a:solidFill>
                </a:rPr>
                <a:t>Social risks </a:t>
              </a:r>
              <a:r>
                <a:rPr lang="en-GB" sz="1200" dirty="0">
                  <a:solidFill>
                    <a:srgbClr val="757575"/>
                  </a:solidFill>
                </a:rPr>
                <a:t>– bullying, humiliation.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99" y="4508504"/>
              <a:ext cx="971600" cy="825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6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72" r:id="rId4"/>
    <p:sldLayoutId id="2147483673" r:id="rId5"/>
    <p:sldLayoutId id="2147483674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dreamstime.com/royalty-free-stock-images-position-role-image2667506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127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tx2"/>
                </a:solidFill>
                <a:cs typeface="Arial" panose="020B0604020202020204" pitchFamily="34" charset="0"/>
              </a:rPr>
              <a:t>E-Safety</a:t>
            </a:r>
            <a:endParaRPr lang="en-US" sz="5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 descr="Y:\New Logos\SSYP\SSYP Logo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455"/>
            <a:ext cx="2592288" cy="10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7000"/>
            <a:ext cx="7197316" cy="24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7" y="3085602"/>
            <a:ext cx="7684811" cy="27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worrying about the conversation?</a:t>
            </a:r>
          </a:p>
          <a:p>
            <a:r>
              <a:rPr lang="en-GB" dirty="0"/>
              <a:t>What strategies is the offender using?</a:t>
            </a:r>
          </a:p>
          <a:p>
            <a:r>
              <a:rPr lang="en-GB" dirty="0"/>
              <a:t>How do you think the young person is feeling? How does this change?</a:t>
            </a:r>
          </a:p>
          <a:p>
            <a:r>
              <a:rPr lang="en-GB" dirty="0"/>
              <a:t>What steps would you take if a young person reported this to you?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8545" y="2223655"/>
            <a:ext cx="4145973" cy="38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4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l"/>
            <a:r>
              <a:rPr lang="en-GB" altLang="en-US" sz="4000" b="1" dirty="0">
                <a:solidFill>
                  <a:schemeClr val="tx2"/>
                </a:solidFill>
              </a:rPr>
              <a:t>Protect Yourself….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2"/>
            <a:ext cx="8229600" cy="38170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USE </a:t>
            </a:r>
            <a:r>
              <a:rPr lang="en-GB" altLang="en-US" sz="2400" dirty="0">
                <a:solidFill>
                  <a:schemeClr val="tx2"/>
                </a:solidFill>
              </a:rPr>
              <a:t>the privacy settings available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REPORT ANY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ABUSE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chemeClr val="tx2"/>
                </a:solidFill>
              </a:rPr>
              <a:t>using the button or tell someone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DO NOT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chemeClr val="tx2"/>
                </a:solidFill>
              </a:rPr>
              <a:t>post personal information or photographs on the internet.  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NEVER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chemeClr val="tx2"/>
                </a:solidFill>
              </a:rPr>
              <a:t>arrange to meet someone that you have met via the internet.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GB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26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-900113" y="274638"/>
            <a:ext cx="9586913" cy="1143000"/>
          </a:xfrm>
        </p:spPr>
        <p:txBody>
          <a:bodyPr/>
          <a:lstStyle/>
          <a:p>
            <a:pPr eaLnBrk="1" hangingPunct="1"/>
            <a:r>
              <a:rPr lang="en-GB" altLang="en-US" sz="5400" b="1" dirty="0"/>
              <a:t>SNAPCHAT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5" descr="snapc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5923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6" y="116632"/>
            <a:ext cx="8909010" cy="63604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849313"/>
            <a:ext cx="688975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2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800" b="1" dirty="0">
                <a:solidFill>
                  <a:schemeClr val="tx2"/>
                </a:solidFill>
              </a:rPr>
              <a:t>Passwords…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Have a different password for each account (shopping, email, banking, work), so that if one password is compromised, a criminal is less likely to be able to access more than one of your accounts.</a:t>
            </a:r>
          </a:p>
          <a:p>
            <a:r>
              <a:rPr lang="en-GB" dirty="0">
                <a:solidFill>
                  <a:schemeClr val="tx2"/>
                </a:solidFill>
              </a:rPr>
              <a:t>What are the best ways of making  good strong passwords. </a:t>
            </a:r>
          </a:p>
          <a:p>
            <a:r>
              <a:rPr lang="en-GB" b="1" dirty="0">
                <a:solidFill>
                  <a:schemeClr val="tx2"/>
                </a:solidFill>
              </a:rPr>
              <a:t>Passwords are like underpants......Keep them private and never share them with others </a:t>
            </a: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0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List the different reasons why a young person might share a nude selfie.</a:t>
            </a:r>
          </a:p>
        </p:txBody>
      </p:sp>
    </p:spTree>
    <p:extLst>
      <p:ext uri="{BB962C8B-B14F-4D97-AF65-F5344CB8AC3E}">
        <p14:creationId xmlns:p14="http://schemas.microsoft.com/office/powerpoint/2010/main" val="392004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70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11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Any Questions?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8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7$5403\AppData\Local\Microsoft\Windows\Temporary Internet Files\Content.Outlook\1A4V1ZH6\FullSizeRender (4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10">
            <a:off x="6300192" y="5166954"/>
            <a:ext cx="2317868" cy="12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0903"/>
            <a:ext cx="587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Aim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result for ro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558">
            <a:off x="350055" y="5119357"/>
            <a:ext cx="2562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556792"/>
            <a:ext cx="547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To educate young people on how to stay safe on the internet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Keep young people up to date with new trends such as scams/phishing/ safety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Signpost  young people to the correct help and advice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5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" y="260648"/>
            <a:ext cx="6690406" cy="638944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  </a:t>
            </a:r>
            <a:r>
              <a:rPr lang="en-US" sz="3600" b="1" dirty="0">
                <a:solidFill>
                  <a:schemeClr val="tx2"/>
                </a:solidFill>
              </a:rPr>
              <a:t>Students are highest risk group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4853136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Students are almost twice as confident online as other internet users but they are the most dismissive of basic internet safety e.g. anti virus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This complacency translates to their online behaviour, too – students are amongst the greatest culprits in taking unnecessary risks online 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28% admit to entering personal details into a website from an unsecured computer, over double the national average of 11%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Almost one in five (19%) regularly post valuable personal information (such as their date of birth or home address) on social networking sites, almost double the national average (11%) </a:t>
            </a:r>
          </a:p>
        </p:txBody>
      </p:sp>
    </p:spTree>
    <p:extLst>
      <p:ext uri="{BB962C8B-B14F-4D97-AF65-F5344CB8AC3E}">
        <p14:creationId xmlns:p14="http://schemas.microsoft.com/office/powerpoint/2010/main" val="190107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4392488" cy="386598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CEOP is a law enforcement agency and   is here to help keep children and young people safe from sexual abuse and grooming online. We help thousands of children and young people every year.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799"/>
            <a:ext cx="3671853" cy="367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2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Making a Report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7260"/>
            <a:ext cx="7675742" cy="55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29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76361"/>
            <a:ext cx="8229600" cy="3849291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Pornography</a:t>
            </a:r>
          </a:p>
          <a:p>
            <a:r>
              <a:rPr lang="en-GB" dirty="0">
                <a:solidFill>
                  <a:schemeClr val="tx2"/>
                </a:solidFill>
              </a:rPr>
              <a:t>Sexting</a:t>
            </a:r>
          </a:p>
          <a:p>
            <a:r>
              <a:rPr lang="en-GB" dirty="0">
                <a:solidFill>
                  <a:schemeClr val="tx2"/>
                </a:solidFill>
              </a:rPr>
              <a:t>Gambling</a:t>
            </a:r>
          </a:p>
          <a:p>
            <a:r>
              <a:rPr lang="en-GB" dirty="0">
                <a:solidFill>
                  <a:schemeClr val="tx2"/>
                </a:solidFill>
              </a:rPr>
              <a:t>Gaming</a:t>
            </a:r>
          </a:p>
          <a:p>
            <a:r>
              <a:rPr lang="en-GB" dirty="0">
                <a:solidFill>
                  <a:schemeClr val="tx2"/>
                </a:solidFill>
              </a:rPr>
              <a:t>Cyber Bullying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3" y="243805"/>
            <a:ext cx="7020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Common online issues relating to young people … </a:t>
            </a:r>
          </a:p>
          <a:p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370">
            <a:off x="6169059" y="17492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3096766" cy="19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21" y="1628800"/>
            <a:ext cx="2987684" cy="16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813">
            <a:off x="3569396" y="3784320"/>
            <a:ext cx="2873349" cy="20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2" y="4581128"/>
            <a:ext cx="3307276" cy="21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26" y="2074677"/>
            <a:ext cx="3158415" cy="3967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5" y="2081027"/>
            <a:ext cx="3501353" cy="32684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61716" y="2217671"/>
            <a:ext cx="1842834" cy="1960629"/>
          </a:xfrm>
          <a:prstGeom prst="roundRect">
            <a:avLst>
              <a:gd name="adj" fmla="val 91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2124" y="2377133"/>
            <a:ext cx="129561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900"/>
              </a:spcAft>
              <a:buFont typeface="Arial" panose="020B0604020202020204" pitchFamily="34" charset="0"/>
              <a:buNone/>
            </a:pPr>
            <a:r>
              <a:rPr lang="en-GB" sz="1100">
                <a:solidFill>
                  <a:srgbClr val="757575"/>
                </a:solidFill>
              </a:rPr>
              <a:t>Bribery – red</a:t>
            </a:r>
          </a:p>
          <a:p>
            <a:pPr>
              <a:lnSpc>
                <a:spcPct val="90000"/>
              </a:lnSpc>
              <a:spcAft>
                <a:spcPts val="1900"/>
              </a:spcAft>
              <a:buFont typeface="Arial" panose="020B0604020202020204" pitchFamily="34" charset="0"/>
              <a:buNone/>
            </a:pPr>
            <a:r>
              <a:rPr lang="en-GB" sz="1100" spc="-20">
                <a:solidFill>
                  <a:srgbClr val="757575"/>
                </a:solidFill>
              </a:rPr>
              <a:t>Flattery – blue</a:t>
            </a:r>
          </a:p>
          <a:p>
            <a:pPr>
              <a:lnSpc>
                <a:spcPct val="90000"/>
              </a:lnSpc>
              <a:spcAft>
                <a:spcPts val="1900"/>
              </a:spcAft>
              <a:buFont typeface="Arial" panose="020B0604020202020204" pitchFamily="34" charset="0"/>
              <a:buNone/>
            </a:pPr>
            <a:r>
              <a:rPr lang="en-GB" sz="1100" spc="-20">
                <a:solidFill>
                  <a:srgbClr val="757575"/>
                </a:solidFill>
              </a:rPr>
              <a:t>Threats – yellow</a:t>
            </a:r>
          </a:p>
          <a:p>
            <a:pPr>
              <a:lnSpc>
                <a:spcPct val="90000"/>
              </a:lnSpc>
              <a:spcAft>
                <a:spcPts val="1900"/>
              </a:spcAft>
              <a:buFont typeface="Arial" panose="020B0604020202020204" pitchFamily="34" charset="0"/>
              <a:buNone/>
            </a:pPr>
            <a:r>
              <a:rPr lang="en-GB" sz="1100" spc="-20">
                <a:solidFill>
                  <a:srgbClr val="757575"/>
                </a:solidFill>
              </a:rPr>
              <a:t>Too good to be true offers - green</a:t>
            </a:r>
            <a:endParaRPr lang="en-GB" sz="1100" spc="-20" dirty="0">
              <a:solidFill>
                <a:srgbClr val="75757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1442" y="2377133"/>
            <a:ext cx="272261" cy="272261"/>
          </a:xfrm>
          <a:prstGeom prst="roundRect">
            <a:avLst>
              <a:gd name="adj" fmla="val 35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1442" y="2762895"/>
            <a:ext cx="272261" cy="272261"/>
          </a:xfrm>
          <a:prstGeom prst="roundRect">
            <a:avLst>
              <a:gd name="adj" fmla="val 354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62876" y="3174849"/>
            <a:ext cx="272261" cy="272261"/>
          </a:xfrm>
          <a:prstGeom prst="roundRect">
            <a:avLst>
              <a:gd name="adj" fmla="val 35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61442" y="3540444"/>
            <a:ext cx="272261" cy="272261"/>
          </a:xfrm>
          <a:prstGeom prst="roundRect">
            <a:avLst>
              <a:gd name="adj" fmla="val 35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486</Words>
  <Application>Microsoft Office PowerPoint</Application>
  <PresentationFormat>On-screen Show (4:3)</PresentationFormat>
  <Paragraphs>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  Students are highest risk group </vt:lpstr>
      <vt:lpstr>PowerPoint Presentation</vt:lpstr>
      <vt:lpstr>PowerPoint Presentation</vt:lpstr>
      <vt:lpstr>Making a Report</vt:lpstr>
      <vt:lpstr>PowerPoint Presentation</vt:lpstr>
      <vt:lpstr>PowerPoint Presentation</vt:lpstr>
      <vt:lpstr>PowerPoint Presentation</vt:lpstr>
      <vt:lpstr>PowerPoint Presentation</vt:lpstr>
      <vt:lpstr>Protect Yourself….</vt:lpstr>
      <vt:lpstr>SNAPCHAT</vt:lpstr>
      <vt:lpstr>PowerPoint Presentation</vt:lpstr>
      <vt:lpstr>Passwords…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Stanton</dc:creator>
  <cp:lastModifiedBy>Jill Griffiths</cp:lastModifiedBy>
  <cp:revision>103</cp:revision>
  <dcterms:created xsi:type="dcterms:W3CDTF">2016-01-24T22:05:07Z</dcterms:created>
  <dcterms:modified xsi:type="dcterms:W3CDTF">2020-06-02T09:03:32Z</dcterms:modified>
</cp:coreProperties>
</file>